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Glacial Indifference Bold" pitchFamily="2" charset="0"/>
      <p:regular r:id="rId15"/>
      <p:bold r:id="rId16"/>
    </p:embeddedFont>
    <p:embeddedFont>
      <p:font typeface="League Spartan" pitchFamily="2" charset="77"/>
      <p:regular r:id="rId17"/>
      <p:bold r:id="rId18"/>
    </p:embeddedFont>
    <p:embeddedFont>
      <p:font typeface="Poppins" pitchFamily="2" charset="77"/>
      <p:regular r:id="rId19"/>
      <p:bold r:id="rId20"/>
      <p:italic r:id="rId21"/>
      <p:boldItalic r:id="rId22"/>
    </p:embeddedFont>
    <p:embeddedFont>
      <p:font typeface="Poppins Bold" pitchFamily="2" charset="77"/>
      <p:regular r:id="rId23"/>
      <p:bold r:id="rId24"/>
    </p:embeddedFont>
    <p:embeddedFont>
      <p:font typeface="Poppins Italics" pitchFamily="2" charset="77"/>
      <p:regular r:id="rId25"/>
      <p:italic r:id="rId26"/>
    </p:embeddedFont>
    <p:embeddedFont>
      <p:font typeface="Roboto" panose="02000000000000000000" pitchFamily="2" charset="0"/>
      <p:regular r:id="rId27"/>
      <p:bold r:id="rId28"/>
    </p:embeddedFont>
    <p:embeddedFont>
      <p:font typeface="Roboto Bold" panose="02000000000000000000" pitchFamily="2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 autoAdjust="0"/>
    <p:restoredTop sz="94558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05575" y="4506120"/>
            <a:ext cx="13678560" cy="141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72"/>
              </a:lnSpc>
            </a:pPr>
            <a:r>
              <a:rPr lang="en-US" sz="8265" b="1" dirty="0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WEEK 4 PRESENTATION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130300" y="4057750"/>
            <a:ext cx="3086100" cy="2171499"/>
            <a:chOff x="0" y="0"/>
            <a:chExt cx="812800" cy="571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48401" y="3029699"/>
            <a:ext cx="5641992" cy="1351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4"/>
              </a:lnSpc>
            </a:pPr>
            <a:r>
              <a:rPr lang="en-US" sz="7903" b="1" dirty="0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LBN - HUB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3714" y="8225049"/>
            <a:ext cx="16962280" cy="738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  <a:spcBef>
                <a:spcPct val="0"/>
              </a:spcBef>
            </a:pPr>
            <a:r>
              <a:rPr lang="en-US" sz="4319" b="1">
                <a:solidFill>
                  <a:srgbClr val="30364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Theme: Understanding Referral Culture &amp; Giving Quality Referrals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467343" y="4057750"/>
            <a:ext cx="3086100" cy="2171499"/>
            <a:chOff x="0" y="0"/>
            <a:chExt cx="812800" cy="5719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6792707" cy="10287000"/>
            <a:chOff x="0" y="0"/>
            <a:chExt cx="178902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9026" cy="2709333"/>
            </a:xfrm>
            <a:custGeom>
              <a:avLst/>
              <a:gdLst/>
              <a:ahLst/>
              <a:cxnLst/>
              <a:rect l="l" t="t" r="r" b="b"/>
              <a:pathLst>
                <a:path w="1789026" h="2709333">
                  <a:moveTo>
                    <a:pt x="0" y="0"/>
                  </a:moveTo>
                  <a:lnTo>
                    <a:pt x="1789026" y="0"/>
                  </a:lnTo>
                  <a:lnTo>
                    <a:pt x="17890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78902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46818" y="8630505"/>
            <a:ext cx="897167" cy="2183545"/>
            <a:chOff x="0" y="0"/>
            <a:chExt cx="236291" cy="5750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291" cy="575090"/>
            </a:xfrm>
            <a:custGeom>
              <a:avLst/>
              <a:gdLst/>
              <a:ahLst/>
              <a:cxnLst/>
              <a:rect l="l" t="t" r="r" b="b"/>
              <a:pathLst>
                <a:path w="236291" h="575090">
                  <a:moveTo>
                    <a:pt x="118145" y="0"/>
                  </a:moveTo>
                  <a:lnTo>
                    <a:pt x="118145" y="0"/>
                  </a:lnTo>
                  <a:cubicBezTo>
                    <a:pt x="183395" y="0"/>
                    <a:pt x="236291" y="52895"/>
                    <a:pt x="236291" y="118145"/>
                  </a:cubicBezTo>
                  <a:lnTo>
                    <a:pt x="236291" y="456945"/>
                  </a:lnTo>
                  <a:cubicBezTo>
                    <a:pt x="236291" y="488279"/>
                    <a:pt x="223843" y="518330"/>
                    <a:pt x="201687" y="540486"/>
                  </a:cubicBezTo>
                  <a:cubicBezTo>
                    <a:pt x="179530" y="562643"/>
                    <a:pt x="149480" y="575090"/>
                    <a:pt x="118145" y="575090"/>
                  </a:cubicBezTo>
                  <a:lnTo>
                    <a:pt x="118145" y="575090"/>
                  </a:lnTo>
                  <a:cubicBezTo>
                    <a:pt x="86811" y="575090"/>
                    <a:pt x="56761" y="562643"/>
                    <a:pt x="34604" y="540486"/>
                  </a:cubicBezTo>
                  <a:cubicBezTo>
                    <a:pt x="12447" y="518330"/>
                    <a:pt x="0" y="488279"/>
                    <a:pt x="0" y="456945"/>
                  </a:cubicBezTo>
                  <a:lnTo>
                    <a:pt x="0" y="118145"/>
                  </a:lnTo>
                  <a:cubicBezTo>
                    <a:pt x="0" y="86811"/>
                    <a:pt x="12447" y="56761"/>
                    <a:pt x="34604" y="34604"/>
                  </a:cubicBezTo>
                  <a:cubicBezTo>
                    <a:pt x="56761" y="12447"/>
                    <a:pt x="86811" y="0"/>
                    <a:pt x="11814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6291" cy="622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509504" y="2224789"/>
            <a:ext cx="4857773" cy="6528106"/>
            <a:chOff x="0" y="0"/>
            <a:chExt cx="3663950" cy="4923790"/>
          </a:xfrm>
        </p:grpSpPr>
        <p:sp>
          <p:nvSpPr>
            <p:cNvPr id="10" name="Freeform 10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t="-48917" b="-48917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62687" cy="4923790"/>
            </a:xfrm>
            <a:custGeom>
              <a:avLst/>
              <a:gdLst/>
              <a:ahLst/>
              <a:cxnLst/>
              <a:rect l="l" t="t" r="r" b="b"/>
              <a:pathLst>
                <a:path w="3662687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709411" y="1679431"/>
            <a:ext cx="5634574" cy="985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1"/>
              </a:lnSpc>
            </a:pPr>
            <a:r>
              <a:rPr lang="en-US" sz="58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STATEMENT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5311" y="942975"/>
            <a:ext cx="4842085" cy="77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2"/>
              </a:lnSpc>
            </a:pPr>
            <a:r>
              <a:rPr lang="en-US" sz="4551" spc="256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OPENING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0688" y="2627272"/>
            <a:ext cx="6532019" cy="1817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6"/>
              </a:lnSpc>
            </a:pPr>
            <a:r>
              <a:rPr lang="en-US" sz="34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LBN Hub is not a talking club…</a:t>
            </a:r>
          </a:p>
          <a:p>
            <a:pPr algn="l">
              <a:lnSpc>
                <a:spcPts val="4796"/>
              </a:lnSpc>
            </a:pPr>
            <a:r>
              <a:rPr lang="en-US" sz="34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👉 It is a Referral Engine</a:t>
            </a:r>
          </a:p>
          <a:p>
            <a:pPr algn="l">
              <a:lnSpc>
                <a:spcPts val="4796"/>
              </a:lnSpc>
              <a:spcBef>
                <a:spcPct val="0"/>
              </a:spcBef>
            </a:pPr>
            <a:endParaRPr lang="en-US" sz="3425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0827" y="5585776"/>
            <a:ext cx="6313682" cy="3408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</a:pPr>
            <a:r>
              <a:rPr lang="en-US" sz="338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referral is:</a:t>
            </a:r>
          </a:p>
          <a:p>
            <a:pPr algn="l">
              <a:lnSpc>
                <a:spcPts val="4315"/>
              </a:lnSpc>
            </a:pPr>
            <a:r>
              <a:rPr lang="en-US" sz="3082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✔ A trusted recommendation</a:t>
            </a:r>
          </a:p>
          <a:p>
            <a:pPr algn="l">
              <a:lnSpc>
                <a:spcPts val="4315"/>
              </a:lnSpc>
            </a:pPr>
            <a:r>
              <a:rPr lang="en-US" sz="3082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✔ A direct connection to a potential client</a:t>
            </a:r>
          </a:p>
          <a:p>
            <a:pPr algn="l">
              <a:lnSpc>
                <a:spcPts val="4315"/>
              </a:lnSpc>
            </a:pPr>
            <a:r>
              <a:rPr lang="en-US" sz="3082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✔ A real business opportunity</a:t>
            </a:r>
          </a:p>
          <a:p>
            <a:pPr algn="l">
              <a:lnSpc>
                <a:spcPts val="4875"/>
              </a:lnSpc>
              <a:spcBef>
                <a:spcPct val="0"/>
              </a:spcBef>
            </a:pPr>
            <a:endParaRPr lang="en-US" sz="3082" i="1">
              <a:solidFill>
                <a:srgbClr val="FFFF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2862577" y="2215264"/>
            <a:ext cx="4857773" cy="6528106"/>
            <a:chOff x="0" y="0"/>
            <a:chExt cx="3663950" cy="4923790"/>
          </a:xfrm>
        </p:grpSpPr>
        <p:sp>
          <p:nvSpPr>
            <p:cNvPr id="17" name="Freeform 17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51090" r="-51090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3662687" cy="4923790"/>
            </a:xfrm>
            <a:custGeom>
              <a:avLst/>
              <a:gdLst/>
              <a:ahLst/>
              <a:cxnLst/>
              <a:rect l="l" t="t" r="r" b="b"/>
              <a:pathLst>
                <a:path w="3662687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260688" y="4426203"/>
            <a:ext cx="6313821" cy="72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1"/>
              </a:lnSpc>
            </a:pPr>
            <a:r>
              <a:rPr lang="en-US" sz="42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IS A REFERRAL?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739750" y="1613674"/>
            <a:ext cx="13708378" cy="7710963"/>
          </a:xfrm>
          <a:custGeom>
            <a:avLst/>
            <a:gdLst/>
            <a:ahLst/>
            <a:cxnLst/>
            <a:rect l="l" t="t" r="r" b="b"/>
            <a:pathLst>
              <a:path w="13708378" h="7710963">
                <a:moveTo>
                  <a:pt x="0" y="0"/>
                </a:moveTo>
                <a:lnTo>
                  <a:pt x="13708377" y="0"/>
                </a:lnTo>
                <a:lnTo>
                  <a:pt x="13708377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908043" y="0"/>
            <a:ext cx="6379957" cy="10287000"/>
            <a:chOff x="0" y="0"/>
            <a:chExt cx="1680318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40583" y="1606753"/>
            <a:ext cx="1868266" cy="18682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40583" y="4210291"/>
            <a:ext cx="1868266" cy="18682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640583" y="6811982"/>
            <a:ext cx="1868266" cy="186826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860317" y="2159919"/>
            <a:ext cx="6107339" cy="67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3"/>
              </a:lnSpc>
              <a:spcBef>
                <a:spcPct val="0"/>
              </a:spcBef>
            </a:pPr>
            <a:r>
              <a:rPr lang="en-US" sz="375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❌   Not random contacts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89583" y="103110"/>
            <a:ext cx="5508835" cy="77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72"/>
              </a:lnSpc>
            </a:pPr>
            <a:r>
              <a:rPr lang="en-US" sz="4551" b="1">
                <a:solidFill>
                  <a:srgbClr val="AD001F"/>
                </a:solidFill>
                <a:latin typeface="Roboto Bold"/>
                <a:ea typeface="Roboto Bold"/>
                <a:cs typeface="Roboto Bold"/>
                <a:sym typeface="Roboto Bold"/>
              </a:rPr>
              <a:t>WHAT A REFERRAL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32598" y="233895"/>
            <a:ext cx="4243380" cy="79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591"/>
              </a:lnSpc>
            </a:pPr>
            <a:r>
              <a:rPr lang="en-US" sz="4708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IS NOT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55298" y="19014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55298" y="449548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755298" y="709773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07302" y="4738092"/>
            <a:ext cx="5960354" cy="534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33"/>
              </a:lnSpc>
              <a:spcBef>
                <a:spcPct val="0"/>
              </a:spcBef>
            </a:pPr>
            <a:r>
              <a:rPr lang="en-US" sz="295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❌     Not “anyone who needs…”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69842" y="7240607"/>
            <a:ext cx="5440388" cy="725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73"/>
              </a:lnSpc>
              <a:spcBef>
                <a:spcPct val="0"/>
              </a:spcBef>
            </a:pPr>
            <a:r>
              <a:rPr lang="en-US" sz="405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❌    Not guessing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85602" y="9219861"/>
            <a:ext cx="11574715" cy="67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3"/>
              </a:lnSpc>
              <a:spcBef>
                <a:spcPct val="0"/>
              </a:spcBef>
            </a:pPr>
            <a:r>
              <a:rPr lang="en-US" sz="3752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👉 A Referrals must be specific and intentional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57175" y="4502250"/>
            <a:ext cx="18802350" cy="2006600"/>
            <a:chOff x="0" y="0"/>
            <a:chExt cx="4952059" cy="5284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52059" cy="528487"/>
            </a:xfrm>
            <a:custGeom>
              <a:avLst/>
              <a:gdLst/>
              <a:ahLst/>
              <a:cxnLst/>
              <a:rect l="l" t="t" r="r" b="b"/>
              <a:pathLst>
                <a:path w="4952059" h="528487">
                  <a:moveTo>
                    <a:pt x="20999" y="0"/>
                  </a:moveTo>
                  <a:lnTo>
                    <a:pt x="4931060" y="0"/>
                  </a:lnTo>
                  <a:cubicBezTo>
                    <a:pt x="4936629" y="0"/>
                    <a:pt x="4941970" y="2212"/>
                    <a:pt x="4945909" y="6151"/>
                  </a:cubicBezTo>
                  <a:cubicBezTo>
                    <a:pt x="4949847" y="10089"/>
                    <a:pt x="4952059" y="15430"/>
                    <a:pt x="4952059" y="20999"/>
                  </a:cubicBezTo>
                  <a:lnTo>
                    <a:pt x="4952059" y="507488"/>
                  </a:lnTo>
                  <a:cubicBezTo>
                    <a:pt x="4952059" y="519086"/>
                    <a:pt x="4942658" y="528487"/>
                    <a:pt x="4931060" y="528487"/>
                  </a:cubicBezTo>
                  <a:lnTo>
                    <a:pt x="20999" y="528487"/>
                  </a:lnTo>
                  <a:cubicBezTo>
                    <a:pt x="15430" y="528487"/>
                    <a:pt x="10089" y="526275"/>
                    <a:pt x="6151" y="522337"/>
                  </a:cubicBezTo>
                  <a:cubicBezTo>
                    <a:pt x="2212" y="518399"/>
                    <a:pt x="0" y="513057"/>
                    <a:pt x="0" y="507488"/>
                  </a:cubicBezTo>
                  <a:lnTo>
                    <a:pt x="0" y="20999"/>
                  </a:lnTo>
                  <a:cubicBezTo>
                    <a:pt x="0" y="15430"/>
                    <a:pt x="2212" y="10089"/>
                    <a:pt x="6151" y="6151"/>
                  </a:cubicBezTo>
                  <a:cubicBezTo>
                    <a:pt x="10089" y="2212"/>
                    <a:pt x="15430" y="0"/>
                    <a:pt x="20999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952059" cy="576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53484" y="2951520"/>
            <a:ext cx="9176896" cy="96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TYPES OF REFERRALS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57175" y="5163248"/>
            <a:ext cx="6656733" cy="7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0"/>
              </a:lnSpc>
            </a:pPr>
            <a:r>
              <a:rPr lang="en-US" sz="4172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HOT REFERRAL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19395" y="5211508"/>
            <a:ext cx="6449209" cy="7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45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WARM REFERRAL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13858" y="5210330"/>
            <a:ext cx="6251011" cy="780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5"/>
              </a:lnSpc>
            </a:pPr>
            <a:r>
              <a:rPr lang="en-US" sz="4525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COLD LEAD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1766" y="6842040"/>
            <a:ext cx="5178851" cy="311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911" lvl="1" indent="-379955" algn="just">
              <a:lnSpc>
                <a:spcPts val="4927"/>
              </a:lnSpc>
              <a:spcBef>
                <a:spcPct val="0"/>
              </a:spcBef>
              <a:buFont typeface="Arial"/>
              <a:buChar char="•"/>
            </a:pPr>
            <a:r>
              <a:rPr lang="en-US" sz="35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Ready to buy</a:t>
            </a:r>
          </a:p>
          <a:p>
            <a:pPr marL="759911" lvl="1" indent="-379955" algn="just">
              <a:lnSpc>
                <a:spcPts val="4927"/>
              </a:lnSpc>
              <a:spcBef>
                <a:spcPct val="0"/>
              </a:spcBef>
              <a:buFont typeface="Arial"/>
              <a:buChar char="•"/>
            </a:pPr>
            <a:r>
              <a:rPr lang="en-US" sz="35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Decision maker</a:t>
            </a:r>
          </a:p>
          <a:p>
            <a:pPr marL="759911" lvl="1" indent="-379955" algn="just">
              <a:lnSpc>
                <a:spcPts val="4927"/>
              </a:lnSpc>
              <a:spcBef>
                <a:spcPct val="0"/>
              </a:spcBef>
              <a:buFont typeface="Arial"/>
              <a:buChar char="•"/>
            </a:pPr>
            <a:r>
              <a:rPr lang="en-US" sz="35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Immediate opportunity</a:t>
            </a:r>
          </a:p>
          <a:p>
            <a:pPr algn="just">
              <a:lnSpc>
                <a:spcPts val="4927"/>
              </a:lnSpc>
              <a:spcBef>
                <a:spcPct val="0"/>
              </a:spcBef>
            </a:pPr>
            <a:endParaRPr lang="en-US" sz="3519" b="1">
              <a:solidFill>
                <a:srgbClr val="30364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38112" y="6994625"/>
            <a:ext cx="4247608" cy="1253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7"/>
              </a:lnSpc>
              <a:spcBef>
                <a:spcPct val="0"/>
              </a:spcBef>
            </a:pPr>
            <a:r>
              <a:rPr lang="en-US" sz="35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Interested but needs follow-up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20559" y="6842040"/>
            <a:ext cx="5544310" cy="70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7"/>
              </a:lnSpc>
              <a:spcBef>
                <a:spcPct val="0"/>
              </a:spcBef>
            </a:pPr>
            <a:r>
              <a:rPr lang="en-US" sz="39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No clear intention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416165" y="429700"/>
            <a:ext cx="5246370" cy="524637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91160" y="364490"/>
              <a:ext cx="5619750" cy="5621020"/>
            </a:xfrm>
            <a:custGeom>
              <a:avLst/>
              <a:gdLst/>
              <a:ahLst/>
              <a:cxnLst/>
              <a:rect l="l" t="t" r="r" b="b"/>
              <a:pathLst>
                <a:path w="5619750" h="562102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3"/>
              <a:stretch>
                <a:fillRect l="-44808" r="-44808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776835" y="4610930"/>
            <a:ext cx="5246370" cy="524637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25223" y="364462"/>
              <a:ext cx="5646214" cy="5621077"/>
            </a:xfrm>
            <a:custGeom>
              <a:avLst/>
              <a:gdLst/>
              <a:ahLst/>
              <a:cxnLst/>
              <a:rect l="l" t="t" r="r" b="b"/>
              <a:pathLst>
                <a:path w="5646214" h="5621077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4"/>
              <a:stretch>
                <a:fillRect l="-24665" r="-2466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1719284"/>
            <a:ext cx="6145209" cy="66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1"/>
              </a:lnSpc>
            </a:pPr>
            <a:r>
              <a:rPr lang="en-US" sz="4008" b="1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QUALITY REFERRAL?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97606"/>
            <a:ext cx="4842085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MAKES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5806" y="2957635"/>
            <a:ext cx="6560359" cy="4435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strong referral must include:</a:t>
            </a:r>
          </a:p>
          <a:p>
            <a:pPr algn="l">
              <a:lnSpc>
                <a:spcPts val="4376"/>
              </a:lnSpc>
            </a:pPr>
            <a:endParaRPr lang="en-US" sz="312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76"/>
              </a:lnSpc>
            </a:pPr>
            <a:r>
              <a:rPr lang="en-US" sz="3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✔ Client name</a:t>
            </a:r>
          </a:p>
          <a:p>
            <a:pPr algn="l">
              <a:lnSpc>
                <a:spcPts val="4376"/>
              </a:lnSpc>
            </a:pPr>
            <a:r>
              <a:rPr lang="en-US" sz="3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Specific need</a:t>
            </a:r>
          </a:p>
          <a:p>
            <a:pPr algn="l">
              <a:lnSpc>
                <a:spcPts val="4376"/>
              </a:lnSpc>
            </a:pPr>
            <a:r>
              <a:rPr lang="en-US" sz="3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Contact details</a:t>
            </a:r>
          </a:p>
          <a:p>
            <a:pPr algn="l">
              <a:lnSpc>
                <a:spcPts val="4376"/>
              </a:lnSpc>
            </a:pPr>
            <a:r>
              <a:rPr lang="en-US" sz="3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✔ Context or introduction</a:t>
            </a:r>
          </a:p>
          <a:p>
            <a:pPr algn="l">
              <a:lnSpc>
                <a:spcPts val="4376"/>
              </a:lnSpc>
            </a:pPr>
            <a:endParaRPr lang="en-US" sz="312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76"/>
              </a:lnSpc>
              <a:spcBef>
                <a:spcPct val="0"/>
              </a:spcBef>
            </a:pPr>
            <a:endParaRPr lang="en-US" sz="3125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45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064580" y="1774507"/>
            <a:ext cx="5013951" cy="6737985"/>
            <a:chOff x="0" y="0"/>
            <a:chExt cx="3663950" cy="4923790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t="-48917" b="-4891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3662687" cy="4923790"/>
            </a:xfrm>
            <a:custGeom>
              <a:avLst/>
              <a:gdLst/>
              <a:ahLst/>
              <a:cxnLst/>
              <a:rect l="l" t="t" r="r" b="b"/>
              <a:pathLst>
                <a:path w="3662687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71575" y="1793380"/>
            <a:ext cx="3073669" cy="3174485"/>
            <a:chOff x="0" y="0"/>
            <a:chExt cx="6350000" cy="6558280"/>
          </a:xfrm>
        </p:grpSpPr>
        <p:sp>
          <p:nvSpPr>
            <p:cNvPr id="10" name="Freeform 10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27495" r="-27495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1982450" y="1700234"/>
            <a:ext cx="6305550" cy="70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1"/>
              </a:lnSpc>
            </a:pPr>
            <a:r>
              <a:rPr lang="en-US" sz="4108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POWERFUL REFERRALS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82450" y="933450"/>
            <a:ext cx="6305550" cy="77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2"/>
              </a:lnSpc>
            </a:pPr>
            <a:r>
              <a:rPr lang="en-US" sz="44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TO GIVE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56932" y="2386454"/>
            <a:ext cx="7277063" cy="277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 Specific</a:t>
            </a:r>
          </a:p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Not: “Anyone who needs printing”</a:t>
            </a:r>
          </a:p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But: “Sarah needs 500 business cards this week”</a:t>
            </a:r>
          </a:p>
          <a:p>
            <a:pPr algn="l">
              <a:lnSpc>
                <a:spcPts val="4376"/>
              </a:lnSpc>
              <a:spcBef>
                <a:spcPct val="0"/>
              </a:spcBef>
            </a:pPr>
            <a:endParaRPr lang="en-US" sz="312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171575" y="5319135"/>
            <a:ext cx="3073669" cy="3174485"/>
            <a:chOff x="0" y="0"/>
            <a:chExt cx="6350000" cy="6558280"/>
          </a:xfrm>
        </p:grpSpPr>
        <p:sp>
          <p:nvSpPr>
            <p:cNvPr id="16" name="Freeform 16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27519" r="-27519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0656932" y="4872615"/>
            <a:ext cx="7277063" cy="277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 Specific</a:t>
            </a:r>
          </a:p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Not: “Anyone who needs printing”</a:t>
            </a:r>
          </a:p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But: “Sarah needs 500 business cards this week”</a:t>
            </a:r>
          </a:p>
          <a:p>
            <a:pPr algn="l">
              <a:lnSpc>
                <a:spcPts val="4376"/>
              </a:lnSpc>
              <a:spcBef>
                <a:spcPct val="0"/>
              </a:spcBef>
            </a:pPr>
            <a:endParaRPr lang="en-US" sz="312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656932" y="7333169"/>
            <a:ext cx="7277063" cy="222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Follow Up</a:t>
            </a:r>
          </a:p>
          <a:p>
            <a:pPr marL="674892" lvl="1" indent="-337446" algn="l">
              <a:lnSpc>
                <a:spcPts val="4376"/>
              </a:lnSpc>
              <a:buFont typeface="Arial"/>
              <a:buChar char="•"/>
            </a:pPr>
            <a:r>
              <a:rPr lang="en-US" sz="31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Check if connection was successful</a:t>
            </a:r>
          </a:p>
          <a:p>
            <a:pPr algn="l">
              <a:lnSpc>
                <a:spcPts val="4376"/>
              </a:lnSpc>
              <a:spcBef>
                <a:spcPct val="0"/>
              </a:spcBef>
            </a:pPr>
            <a:endParaRPr lang="en-US" sz="312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28219" y="8932863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355892" y="795644"/>
            <a:ext cx="3935158" cy="3753414"/>
            <a:chOff x="0" y="0"/>
            <a:chExt cx="6324600" cy="6032500"/>
          </a:xfrm>
        </p:grpSpPr>
        <p:sp>
          <p:nvSpPr>
            <p:cNvPr id="7" name="Freeform 7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3"/>
              <a:stretch>
                <a:fillRect l="-34714" r="-3471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355892" y="5439799"/>
            <a:ext cx="3935158" cy="3753414"/>
            <a:chOff x="0" y="0"/>
            <a:chExt cx="6324600" cy="6032500"/>
          </a:xfrm>
        </p:grpSpPr>
        <p:sp>
          <p:nvSpPr>
            <p:cNvPr id="10" name="Freeform 10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4"/>
              <a:stretch>
                <a:fillRect l="-21521" r="-2152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AD001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1744128"/>
            <a:ext cx="5828238" cy="75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1"/>
              </a:lnSpc>
            </a:pPr>
            <a:r>
              <a:rPr lang="en-US" sz="4408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CULTURE MATTERS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2258" y="914400"/>
            <a:ext cx="4842085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WHY REFERRAL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2258" y="3403803"/>
            <a:ext cx="11829928" cy="53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56"/>
              </a:lnSpc>
            </a:pPr>
            <a:r>
              <a:rPr lang="en-US" sz="43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👉 Builds trust</a:t>
            </a:r>
          </a:p>
          <a:p>
            <a:pPr algn="l">
              <a:lnSpc>
                <a:spcPts val="6056"/>
              </a:lnSpc>
            </a:pPr>
            <a:r>
              <a:rPr lang="en-US" sz="43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👉 Builds credibility</a:t>
            </a:r>
          </a:p>
          <a:p>
            <a:pPr algn="l">
              <a:lnSpc>
                <a:spcPts val="6056"/>
              </a:lnSpc>
            </a:pPr>
            <a:r>
              <a:rPr lang="en-US" sz="43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👉 Creates real income</a:t>
            </a:r>
          </a:p>
          <a:p>
            <a:pPr algn="l">
              <a:lnSpc>
                <a:spcPts val="6056"/>
              </a:lnSpc>
            </a:pPr>
            <a:endParaRPr lang="en-US" sz="432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6056"/>
              </a:lnSpc>
            </a:pPr>
            <a:r>
              <a:rPr lang="en-US" sz="43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💡 The more referrals you give:</a:t>
            </a:r>
          </a:p>
          <a:p>
            <a:pPr algn="l">
              <a:lnSpc>
                <a:spcPts val="6056"/>
              </a:lnSpc>
            </a:pPr>
            <a:r>
              <a:rPr lang="en-US" sz="43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👉 The more business comes back to you</a:t>
            </a:r>
          </a:p>
          <a:p>
            <a:pPr algn="l">
              <a:lnSpc>
                <a:spcPts val="6056"/>
              </a:lnSpc>
              <a:spcBef>
                <a:spcPct val="0"/>
              </a:spcBef>
            </a:pPr>
            <a:endParaRPr lang="en-US" sz="432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2475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67950" y="806450"/>
            <a:ext cx="6294884" cy="8674100"/>
            <a:chOff x="0" y="0"/>
            <a:chExt cx="1657912" cy="2284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57912" cy="2284537"/>
            </a:xfrm>
            <a:custGeom>
              <a:avLst/>
              <a:gdLst/>
              <a:ahLst/>
              <a:cxnLst/>
              <a:rect l="l" t="t" r="r" b="b"/>
              <a:pathLst>
                <a:path w="1657912" h="2284537">
                  <a:moveTo>
                    <a:pt x="62724" y="0"/>
                  </a:moveTo>
                  <a:lnTo>
                    <a:pt x="1595188" y="0"/>
                  </a:lnTo>
                  <a:cubicBezTo>
                    <a:pt x="1611824" y="0"/>
                    <a:pt x="1627778" y="6608"/>
                    <a:pt x="1639541" y="18371"/>
                  </a:cubicBezTo>
                  <a:cubicBezTo>
                    <a:pt x="1651304" y="30134"/>
                    <a:pt x="1657912" y="46088"/>
                    <a:pt x="1657912" y="62724"/>
                  </a:cubicBezTo>
                  <a:lnTo>
                    <a:pt x="1657912" y="2221813"/>
                  </a:lnTo>
                  <a:cubicBezTo>
                    <a:pt x="1657912" y="2256454"/>
                    <a:pt x="1629830" y="2284537"/>
                    <a:pt x="1595188" y="2284537"/>
                  </a:cubicBezTo>
                  <a:lnTo>
                    <a:pt x="62724" y="2284537"/>
                  </a:lnTo>
                  <a:cubicBezTo>
                    <a:pt x="46088" y="2284537"/>
                    <a:pt x="30134" y="2277928"/>
                    <a:pt x="18371" y="2266165"/>
                  </a:cubicBezTo>
                  <a:cubicBezTo>
                    <a:pt x="6608" y="2254403"/>
                    <a:pt x="0" y="2238448"/>
                    <a:pt x="0" y="2221813"/>
                  </a:cubicBezTo>
                  <a:lnTo>
                    <a:pt x="0" y="62724"/>
                  </a:lnTo>
                  <a:cubicBezTo>
                    <a:pt x="0" y="46088"/>
                    <a:pt x="6608" y="30134"/>
                    <a:pt x="18371" y="18371"/>
                  </a:cubicBezTo>
                  <a:cubicBezTo>
                    <a:pt x="30134" y="6608"/>
                    <a:pt x="46088" y="0"/>
                    <a:pt x="62724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57912" cy="2332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4408" y="4687542"/>
            <a:ext cx="7622850" cy="91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 b="1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COMMON MISTAKES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862583" y="1606753"/>
            <a:ext cx="1868266" cy="18682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862583" y="4210291"/>
            <a:ext cx="1868266" cy="18682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862583" y="6811982"/>
            <a:ext cx="1868266" cy="186826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977298" y="19014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77298" y="449548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77298" y="709773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39375" y="2265470"/>
            <a:ext cx="6100104" cy="52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🚫  Giving fake or weak referrals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80874" y="4312020"/>
            <a:ext cx="6100104" cy="112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5"/>
              </a:lnSpc>
            </a:pPr>
            <a:endParaRPr/>
          </a:p>
          <a:p>
            <a:pPr algn="l">
              <a:lnSpc>
                <a:spcPts val="4385"/>
              </a:lnSpc>
              <a:spcBef>
                <a:spcPct val="0"/>
              </a:spcBef>
            </a:pPr>
            <a:r>
              <a:rPr lang="en-US" sz="313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🚫    Not following up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166599" y="6964382"/>
            <a:ext cx="5897401" cy="987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5"/>
              </a:lnSpc>
            </a:pPr>
            <a:endParaRPr/>
          </a:p>
          <a:p>
            <a:pPr algn="l">
              <a:lnSpc>
                <a:spcPts val="3825"/>
              </a:lnSpc>
              <a:spcBef>
                <a:spcPct val="0"/>
              </a:spcBef>
            </a:pPr>
            <a:r>
              <a:rPr lang="en-US" sz="273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🚫     Being passive in the network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769180" y="803876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6450" y="806450"/>
            <a:ext cx="6990015" cy="7492660"/>
            <a:chOff x="0" y="0"/>
            <a:chExt cx="1840992" cy="19733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40992" cy="1973376"/>
            </a:xfrm>
            <a:custGeom>
              <a:avLst/>
              <a:gdLst/>
              <a:ahLst/>
              <a:cxnLst/>
              <a:rect l="l" t="t" r="r" b="b"/>
              <a:pathLst>
                <a:path w="1840992" h="1973376">
                  <a:moveTo>
                    <a:pt x="56486" y="0"/>
                  </a:moveTo>
                  <a:lnTo>
                    <a:pt x="1784506" y="0"/>
                  </a:lnTo>
                  <a:cubicBezTo>
                    <a:pt x="1799487" y="0"/>
                    <a:pt x="1813854" y="5951"/>
                    <a:pt x="1824447" y="16544"/>
                  </a:cubicBezTo>
                  <a:cubicBezTo>
                    <a:pt x="1835041" y="27138"/>
                    <a:pt x="1840992" y="41505"/>
                    <a:pt x="1840992" y="56486"/>
                  </a:cubicBezTo>
                  <a:lnTo>
                    <a:pt x="1840992" y="1916890"/>
                  </a:lnTo>
                  <a:cubicBezTo>
                    <a:pt x="1840992" y="1931871"/>
                    <a:pt x="1835041" y="1946238"/>
                    <a:pt x="1824447" y="1956831"/>
                  </a:cubicBezTo>
                  <a:cubicBezTo>
                    <a:pt x="1813854" y="1967424"/>
                    <a:pt x="1799487" y="1973376"/>
                    <a:pt x="1784506" y="1973376"/>
                  </a:cubicBezTo>
                  <a:lnTo>
                    <a:pt x="56486" y="1973376"/>
                  </a:lnTo>
                  <a:cubicBezTo>
                    <a:pt x="41505" y="1973376"/>
                    <a:pt x="27138" y="1967424"/>
                    <a:pt x="16544" y="1956831"/>
                  </a:cubicBezTo>
                  <a:cubicBezTo>
                    <a:pt x="5951" y="1946238"/>
                    <a:pt x="0" y="1931871"/>
                    <a:pt x="0" y="1916890"/>
                  </a:cubicBezTo>
                  <a:lnTo>
                    <a:pt x="0" y="56486"/>
                  </a:lnTo>
                  <a:cubicBezTo>
                    <a:pt x="0" y="41505"/>
                    <a:pt x="5951" y="27138"/>
                    <a:pt x="16544" y="16544"/>
                  </a:cubicBezTo>
                  <a:cubicBezTo>
                    <a:pt x="27138" y="5951"/>
                    <a:pt x="41505" y="0"/>
                    <a:pt x="56486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840992" cy="2021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40976" y="3794076"/>
            <a:ext cx="4243380" cy="985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1"/>
              </a:lnSpc>
            </a:pPr>
            <a:r>
              <a:rPr lang="en-US" sz="58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PRINCIPLE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40976" y="3000998"/>
            <a:ext cx="5634574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GIVERS GAIN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8073" y="2682559"/>
            <a:ext cx="9525720" cy="444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762"/>
              </a:lnSpc>
            </a:pPr>
            <a:r>
              <a:rPr lang="en-US" sz="62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👉 Give first</a:t>
            </a:r>
          </a:p>
          <a:p>
            <a:pPr algn="just">
              <a:lnSpc>
                <a:spcPts val="8762"/>
              </a:lnSpc>
            </a:pPr>
            <a:r>
              <a:rPr lang="en-US" sz="62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👉 Support others</a:t>
            </a:r>
          </a:p>
          <a:p>
            <a:pPr algn="just">
              <a:lnSpc>
                <a:spcPts val="8762"/>
              </a:lnSpc>
            </a:pPr>
            <a:r>
              <a:rPr lang="en-US" sz="62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👉 Create opportunities</a:t>
            </a:r>
          </a:p>
          <a:p>
            <a:pPr algn="just">
              <a:lnSpc>
                <a:spcPts val="8762"/>
              </a:lnSpc>
              <a:spcBef>
                <a:spcPct val="0"/>
              </a:spcBef>
            </a:pPr>
            <a:endParaRPr lang="en-US" sz="625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6450" y="8565112"/>
            <a:ext cx="16903264" cy="109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82"/>
              </a:lnSpc>
              <a:spcBef>
                <a:spcPct val="0"/>
              </a:spcBef>
            </a:pPr>
            <a:r>
              <a:rPr lang="en-US" sz="60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The more you give, the more you receive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858251" y="3033495"/>
            <a:ext cx="5760610" cy="3784600"/>
            <a:chOff x="0" y="0"/>
            <a:chExt cx="1517198" cy="996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17198" cy="996767"/>
            </a:xfrm>
            <a:custGeom>
              <a:avLst/>
              <a:gdLst/>
              <a:ahLst/>
              <a:cxnLst/>
              <a:rect l="l" t="t" r="r" b="b"/>
              <a:pathLst>
                <a:path w="1517198" h="996767">
                  <a:moveTo>
                    <a:pt x="68541" y="0"/>
                  </a:moveTo>
                  <a:lnTo>
                    <a:pt x="1448657" y="0"/>
                  </a:lnTo>
                  <a:cubicBezTo>
                    <a:pt x="1466835" y="0"/>
                    <a:pt x="1484269" y="7221"/>
                    <a:pt x="1497123" y="20075"/>
                  </a:cubicBezTo>
                  <a:cubicBezTo>
                    <a:pt x="1509977" y="32929"/>
                    <a:pt x="1517198" y="50363"/>
                    <a:pt x="1517198" y="68541"/>
                  </a:cubicBezTo>
                  <a:lnTo>
                    <a:pt x="1517198" y="928226"/>
                  </a:lnTo>
                  <a:cubicBezTo>
                    <a:pt x="1517198" y="946404"/>
                    <a:pt x="1509977" y="963838"/>
                    <a:pt x="1497123" y="976692"/>
                  </a:cubicBezTo>
                  <a:cubicBezTo>
                    <a:pt x="1484269" y="989546"/>
                    <a:pt x="1466835" y="996767"/>
                    <a:pt x="1448657" y="996767"/>
                  </a:cubicBezTo>
                  <a:lnTo>
                    <a:pt x="68541" y="996767"/>
                  </a:lnTo>
                  <a:cubicBezTo>
                    <a:pt x="50363" y="996767"/>
                    <a:pt x="32929" y="989546"/>
                    <a:pt x="20075" y="976692"/>
                  </a:cubicBezTo>
                  <a:cubicBezTo>
                    <a:pt x="7221" y="963838"/>
                    <a:pt x="0" y="946404"/>
                    <a:pt x="0" y="928226"/>
                  </a:cubicBezTo>
                  <a:lnTo>
                    <a:pt x="0" y="68541"/>
                  </a:lnTo>
                  <a:cubicBezTo>
                    <a:pt x="0" y="50363"/>
                    <a:pt x="7221" y="32929"/>
                    <a:pt x="20075" y="20075"/>
                  </a:cubicBezTo>
                  <a:cubicBezTo>
                    <a:pt x="32929" y="7221"/>
                    <a:pt x="50363" y="0"/>
                    <a:pt x="68541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517198" cy="1044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4754345"/>
            <a:ext cx="5898349" cy="15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31"/>
              </a:lnSpc>
            </a:pPr>
            <a:r>
              <a:rPr lang="en-US" sz="8808" b="1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SESSION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2475" y="3997118"/>
            <a:ext cx="5634574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 spc="137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PRACTICAL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21876" y="4727470"/>
            <a:ext cx="5433360" cy="74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💬 SPECIFIC ASK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130477"/>
            <a:ext cx="16493535" cy="144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6"/>
              </a:lnSpc>
              <a:spcBef>
                <a:spcPct val="0"/>
              </a:spcBef>
            </a:pPr>
            <a:r>
              <a:rPr lang="en-US" sz="40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👉 What problem do you have in your business right now that needs a member’s referral?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676618" y="1791504"/>
            <a:ext cx="6756386" cy="96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 b="1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ACTION PLAN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18918" y="1116794"/>
            <a:ext cx="5871786" cy="62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3639">
                <a:solidFill>
                  <a:srgbClr val="303642"/>
                </a:solidFill>
                <a:latin typeface="Roboto"/>
                <a:ea typeface="Roboto"/>
                <a:cs typeface="Roboto"/>
                <a:sym typeface="Roboto"/>
              </a:rPr>
              <a:t>LBN-HUB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81898" y="2634937"/>
            <a:ext cx="8145827" cy="861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  <a:spcBef>
                <a:spcPct val="0"/>
              </a:spcBef>
            </a:pPr>
            <a:r>
              <a:rPr lang="en-US" sz="47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Before next meeting: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931133" y="2327520"/>
            <a:ext cx="6501871" cy="6501130"/>
            <a:chOff x="0" y="0"/>
            <a:chExt cx="6350013" cy="6349289"/>
          </a:xfrm>
        </p:grpSpPr>
        <p:sp>
          <p:nvSpPr>
            <p:cNvPr id="7" name="Freeform 7"/>
            <p:cNvSpPr/>
            <p:nvPr/>
          </p:nvSpPr>
          <p:spPr>
            <a:xfrm>
              <a:off x="-2" y="-1"/>
              <a:ext cx="6350000" cy="6349290"/>
            </a:xfrm>
            <a:custGeom>
              <a:avLst/>
              <a:gdLst/>
              <a:ahLst/>
              <a:cxnLst/>
              <a:rect l="l" t="t" r="r" b="b"/>
              <a:pathLst>
                <a:path w="6350000" h="6349290">
                  <a:moveTo>
                    <a:pt x="5589297" y="1006730"/>
                  </a:moveTo>
                  <a:cubicBezTo>
                    <a:pt x="5465117" y="791694"/>
                    <a:pt x="5239933" y="671386"/>
                    <a:pt x="5008285" y="671221"/>
                  </a:cubicBezTo>
                  <a:lnTo>
                    <a:pt x="5008323" y="671183"/>
                  </a:lnTo>
                  <a:cubicBezTo>
                    <a:pt x="4776675" y="670980"/>
                    <a:pt x="4551453" y="550686"/>
                    <a:pt x="4427311" y="335675"/>
                  </a:cubicBezTo>
                  <a:cubicBezTo>
                    <a:pt x="4242069" y="14784"/>
                    <a:pt x="3831782" y="-95135"/>
                    <a:pt x="3510892" y="90146"/>
                  </a:cubicBezTo>
                  <a:lnTo>
                    <a:pt x="3510841" y="90184"/>
                  </a:lnTo>
                  <a:lnTo>
                    <a:pt x="3510841" y="89980"/>
                  </a:lnTo>
                  <a:cubicBezTo>
                    <a:pt x="3311540" y="204801"/>
                    <a:pt x="3058606" y="213894"/>
                    <a:pt x="2844523" y="92495"/>
                  </a:cubicBezTo>
                  <a:cubicBezTo>
                    <a:pt x="2741495" y="31767"/>
                    <a:pt x="2624048" y="-177"/>
                    <a:pt x="2504455" y="1"/>
                  </a:cubicBezTo>
                  <a:cubicBezTo>
                    <a:pt x="2256157" y="1"/>
                    <a:pt x="2039393" y="134913"/>
                    <a:pt x="1923366" y="335433"/>
                  </a:cubicBezTo>
                  <a:lnTo>
                    <a:pt x="1923366" y="335395"/>
                  </a:lnTo>
                  <a:cubicBezTo>
                    <a:pt x="1807377" y="535877"/>
                    <a:pt x="1590563" y="670790"/>
                    <a:pt x="1342303" y="670790"/>
                  </a:cubicBezTo>
                  <a:cubicBezTo>
                    <a:pt x="971781" y="670790"/>
                    <a:pt x="671438" y="971132"/>
                    <a:pt x="671438" y="1341654"/>
                  </a:cubicBezTo>
                  <a:lnTo>
                    <a:pt x="671438" y="1341731"/>
                  </a:lnTo>
                  <a:lnTo>
                    <a:pt x="671235" y="1341654"/>
                  </a:lnTo>
                  <a:cubicBezTo>
                    <a:pt x="671032" y="1571537"/>
                    <a:pt x="552554" y="1795019"/>
                    <a:pt x="340654" y="1919771"/>
                  </a:cubicBezTo>
                  <a:cubicBezTo>
                    <a:pt x="236398" y="1978609"/>
                    <a:pt x="149886" y="2064406"/>
                    <a:pt x="90185" y="2168170"/>
                  </a:cubicBezTo>
                  <a:cubicBezTo>
                    <a:pt x="-33970" y="2383232"/>
                    <a:pt x="-25525" y="2638388"/>
                    <a:pt x="90147" y="2839111"/>
                  </a:cubicBezTo>
                  <a:lnTo>
                    <a:pt x="90109" y="2839111"/>
                  </a:lnTo>
                  <a:cubicBezTo>
                    <a:pt x="205691" y="3039797"/>
                    <a:pt x="214137" y="3294978"/>
                    <a:pt x="89982" y="3510014"/>
                  </a:cubicBezTo>
                  <a:cubicBezTo>
                    <a:pt x="-95248" y="3830867"/>
                    <a:pt x="14658" y="4241153"/>
                    <a:pt x="335549" y="4426434"/>
                  </a:cubicBezTo>
                  <a:lnTo>
                    <a:pt x="335587" y="4426472"/>
                  </a:lnTo>
                  <a:lnTo>
                    <a:pt x="335460" y="4426561"/>
                  </a:lnTo>
                  <a:cubicBezTo>
                    <a:pt x="535980" y="4542499"/>
                    <a:pt x="670829" y="4759313"/>
                    <a:pt x="670829" y="5007611"/>
                  </a:cubicBezTo>
                  <a:cubicBezTo>
                    <a:pt x="670829" y="5378134"/>
                    <a:pt x="971171" y="5678476"/>
                    <a:pt x="1341681" y="5678476"/>
                  </a:cubicBezTo>
                  <a:cubicBezTo>
                    <a:pt x="1589991" y="5678476"/>
                    <a:pt x="1806717" y="5813362"/>
                    <a:pt x="1922782" y="6013883"/>
                  </a:cubicBezTo>
                  <a:cubicBezTo>
                    <a:pt x="2038771" y="6214314"/>
                    <a:pt x="2255573" y="6349290"/>
                    <a:pt x="2503845" y="6349290"/>
                  </a:cubicBezTo>
                  <a:cubicBezTo>
                    <a:pt x="2623437" y="6349444"/>
                    <a:pt x="2740879" y="6317498"/>
                    <a:pt x="2843913" y="6256783"/>
                  </a:cubicBezTo>
                  <a:cubicBezTo>
                    <a:pt x="3057946" y="6135409"/>
                    <a:pt x="3310943" y="6144502"/>
                    <a:pt x="3510231" y="6259361"/>
                  </a:cubicBezTo>
                  <a:lnTo>
                    <a:pt x="3510231" y="6259120"/>
                  </a:lnTo>
                  <a:lnTo>
                    <a:pt x="3510270" y="6259196"/>
                  </a:lnTo>
                  <a:cubicBezTo>
                    <a:pt x="3831160" y="6444438"/>
                    <a:pt x="4241447" y="6334482"/>
                    <a:pt x="4426740" y="6013629"/>
                  </a:cubicBezTo>
                  <a:cubicBezTo>
                    <a:pt x="4550882" y="5798630"/>
                    <a:pt x="4776066" y="5678311"/>
                    <a:pt x="5007714" y="5678145"/>
                  </a:cubicBezTo>
                  <a:lnTo>
                    <a:pt x="5007663" y="5678057"/>
                  </a:lnTo>
                  <a:cubicBezTo>
                    <a:pt x="5239311" y="5677892"/>
                    <a:pt x="5464533" y="5557572"/>
                    <a:pt x="5588637" y="5342573"/>
                  </a:cubicBezTo>
                  <a:cubicBezTo>
                    <a:pt x="5649762" y="5236719"/>
                    <a:pt x="5678769" y="5121098"/>
                    <a:pt x="5678642" y="5007078"/>
                  </a:cubicBezTo>
                  <a:lnTo>
                    <a:pt x="5678731" y="5007154"/>
                  </a:lnTo>
                  <a:cubicBezTo>
                    <a:pt x="5678934" y="4783710"/>
                    <a:pt x="5790897" y="4566222"/>
                    <a:pt x="5991811" y="4439692"/>
                  </a:cubicBezTo>
                  <a:cubicBezTo>
                    <a:pt x="6100117" y="4382745"/>
                    <a:pt x="6194110" y="4295484"/>
                    <a:pt x="6259781" y="4181730"/>
                  </a:cubicBezTo>
                  <a:cubicBezTo>
                    <a:pt x="6383975" y="3966617"/>
                    <a:pt x="6375529" y="3711436"/>
                    <a:pt x="6259870" y="3510751"/>
                  </a:cubicBezTo>
                  <a:lnTo>
                    <a:pt x="6259908" y="3510751"/>
                  </a:lnTo>
                  <a:cubicBezTo>
                    <a:pt x="6144287" y="3310066"/>
                    <a:pt x="6135829" y="3054884"/>
                    <a:pt x="6259997" y="2839835"/>
                  </a:cubicBezTo>
                  <a:cubicBezTo>
                    <a:pt x="6445278" y="2518944"/>
                    <a:pt x="6335321" y="2108696"/>
                    <a:pt x="6014430" y="1923416"/>
                  </a:cubicBezTo>
                  <a:lnTo>
                    <a:pt x="6014379" y="1923365"/>
                  </a:lnTo>
                  <a:lnTo>
                    <a:pt x="6014506" y="1923327"/>
                  </a:lnTo>
                  <a:cubicBezTo>
                    <a:pt x="5815599" y="1808240"/>
                    <a:pt x="5681309" y="1593953"/>
                    <a:pt x="5679188" y="1348131"/>
                  </a:cubicBezTo>
                  <a:cubicBezTo>
                    <a:pt x="5680356" y="1232130"/>
                    <a:pt x="5651438" y="1114401"/>
                    <a:pt x="5589297" y="1006730"/>
                  </a:cubicBezTo>
                </a:path>
              </a:pathLst>
            </a:custGeom>
            <a:blipFill>
              <a:blip r:embed="rId3"/>
              <a:stretch>
                <a:fillRect l="-38986" r="-38986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34290" y="7846074"/>
            <a:ext cx="4247608" cy="45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7"/>
              </a:lnSpc>
              <a:spcBef>
                <a:spcPct val="0"/>
              </a:spcBef>
            </a:pPr>
            <a:r>
              <a:rPr lang="en-US" sz="25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✔ Bring 2 quality referrals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31133" y="7817816"/>
            <a:ext cx="5861281" cy="51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29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✔ Follow up on connections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90704" y="7859507"/>
            <a:ext cx="6062991" cy="96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27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✔ Speak to 2 members about their business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38682" y="1791504"/>
            <a:ext cx="9010636" cy="96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 dirty="0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CLOSING MESSAGE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2658" y="2840545"/>
            <a:ext cx="17280371" cy="70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7"/>
              </a:lnSpc>
              <a:spcBef>
                <a:spcPct val="0"/>
              </a:spcBef>
            </a:pPr>
            <a:r>
              <a:rPr lang="en-US" sz="3919" b="1">
                <a:solidFill>
                  <a:srgbClr val="303642"/>
                </a:solidFill>
                <a:latin typeface="Poppins Bold"/>
                <a:ea typeface="Poppins Bold"/>
                <a:cs typeface="Poppins Bold"/>
                <a:sym typeface="Poppins Bold"/>
              </a:rPr>
              <a:t>Your income in LBN Hub depends on the value of referrals you give.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7163904"/>
            <a:ext cx="2628900" cy="262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3205" y="8972550"/>
            <a:ext cx="2628900" cy="153352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736325" y="5855147"/>
            <a:ext cx="9448690" cy="584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4"/>
              </a:lnSpc>
              <a:spcBef>
                <a:spcPct val="0"/>
              </a:spcBef>
            </a:pPr>
            <a:r>
              <a:rPr lang="en-US" sz="3238" dirty="0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🔥 Givers Gain — But Only If You Give Quality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698500" y="3124200"/>
            <a:ext cx="5245100" cy="1332778"/>
            <a:chOff x="0" y="0"/>
            <a:chExt cx="1381426" cy="3510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1426" cy="351020"/>
            </a:xfrm>
            <a:custGeom>
              <a:avLst/>
              <a:gdLst/>
              <a:ahLst/>
              <a:cxnLst/>
              <a:rect l="l" t="t" r="r" b="b"/>
              <a:pathLst>
                <a:path w="1381426" h="351020">
                  <a:moveTo>
                    <a:pt x="75277" y="0"/>
                  </a:moveTo>
                  <a:lnTo>
                    <a:pt x="1306148" y="0"/>
                  </a:lnTo>
                  <a:cubicBezTo>
                    <a:pt x="1326113" y="0"/>
                    <a:pt x="1345260" y="7931"/>
                    <a:pt x="1359377" y="22048"/>
                  </a:cubicBezTo>
                  <a:cubicBezTo>
                    <a:pt x="1373495" y="36166"/>
                    <a:pt x="1381426" y="55313"/>
                    <a:pt x="1381426" y="75277"/>
                  </a:cubicBezTo>
                  <a:lnTo>
                    <a:pt x="1381426" y="275742"/>
                  </a:lnTo>
                  <a:cubicBezTo>
                    <a:pt x="1381426" y="295707"/>
                    <a:pt x="1373495" y="314854"/>
                    <a:pt x="1359377" y="328971"/>
                  </a:cubicBezTo>
                  <a:cubicBezTo>
                    <a:pt x="1345260" y="343089"/>
                    <a:pt x="1326113" y="351020"/>
                    <a:pt x="1306148" y="351020"/>
                  </a:cubicBezTo>
                  <a:lnTo>
                    <a:pt x="75277" y="351020"/>
                  </a:lnTo>
                  <a:cubicBezTo>
                    <a:pt x="55313" y="351020"/>
                    <a:pt x="36166" y="343089"/>
                    <a:pt x="22048" y="328971"/>
                  </a:cubicBezTo>
                  <a:cubicBezTo>
                    <a:pt x="7931" y="314854"/>
                    <a:pt x="0" y="295707"/>
                    <a:pt x="0" y="275742"/>
                  </a:cubicBezTo>
                  <a:lnTo>
                    <a:pt x="0" y="75277"/>
                  </a:lnTo>
                  <a:cubicBezTo>
                    <a:pt x="0" y="55313"/>
                    <a:pt x="7931" y="36166"/>
                    <a:pt x="22048" y="22048"/>
                  </a:cubicBezTo>
                  <a:cubicBezTo>
                    <a:pt x="36166" y="7931"/>
                    <a:pt x="55313" y="0"/>
                    <a:pt x="75277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81426" cy="398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741400" y="3124200"/>
            <a:ext cx="5118100" cy="1332778"/>
            <a:chOff x="0" y="0"/>
            <a:chExt cx="1347977" cy="351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7977" cy="351020"/>
            </a:xfrm>
            <a:custGeom>
              <a:avLst/>
              <a:gdLst/>
              <a:ahLst/>
              <a:cxnLst/>
              <a:rect l="l" t="t" r="r" b="b"/>
              <a:pathLst>
                <a:path w="1347977" h="351020">
                  <a:moveTo>
                    <a:pt x="77145" y="0"/>
                  </a:moveTo>
                  <a:lnTo>
                    <a:pt x="1270832" y="0"/>
                  </a:lnTo>
                  <a:cubicBezTo>
                    <a:pt x="1291292" y="0"/>
                    <a:pt x="1310914" y="8128"/>
                    <a:pt x="1325382" y="22595"/>
                  </a:cubicBezTo>
                  <a:cubicBezTo>
                    <a:pt x="1339849" y="37063"/>
                    <a:pt x="1347977" y="56685"/>
                    <a:pt x="1347977" y="77145"/>
                  </a:cubicBezTo>
                  <a:lnTo>
                    <a:pt x="1347977" y="273874"/>
                  </a:lnTo>
                  <a:cubicBezTo>
                    <a:pt x="1347977" y="316480"/>
                    <a:pt x="1313438" y="351020"/>
                    <a:pt x="1270832" y="351020"/>
                  </a:cubicBezTo>
                  <a:lnTo>
                    <a:pt x="77145" y="351020"/>
                  </a:lnTo>
                  <a:cubicBezTo>
                    <a:pt x="34539" y="351020"/>
                    <a:pt x="0" y="316480"/>
                    <a:pt x="0" y="273874"/>
                  </a:cubicBezTo>
                  <a:lnTo>
                    <a:pt x="0" y="77145"/>
                  </a:lnTo>
                  <a:cubicBezTo>
                    <a:pt x="0" y="34539"/>
                    <a:pt x="34539" y="0"/>
                    <a:pt x="77145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47977" cy="398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933297" y="3191597"/>
            <a:ext cx="8421405" cy="126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34"/>
              </a:lnSpc>
            </a:pPr>
            <a:r>
              <a:rPr lang="en-US" sz="7382" b="1">
                <a:solidFill>
                  <a:srgbClr val="AD00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616825" y="6705600"/>
            <a:ext cx="3054350" cy="761278"/>
            <a:chOff x="0" y="0"/>
            <a:chExt cx="804438" cy="2005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4438" cy="200501"/>
            </a:xfrm>
            <a:custGeom>
              <a:avLst/>
              <a:gdLst/>
              <a:ahLst/>
              <a:cxnLst/>
              <a:rect l="l" t="t" r="r" b="b"/>
              <a:pathLst>
                <a:path w="804438" h="200501">
                  <a:moveTo>
                    <a:pt x="100251" y="0"/>
                  </a:moveTo>
                  <a:lnTo>
                    <a:pt x="704187" y="0"/>
                  </a:lnTo>
                  <a:cubicBezTo>
                    <a:pt x="730775" y="0"/>
                    <a:pt x="756275" y="10562"/>
                    <a:pt x="775075" y="29363"/>
                  </a:cubicBezTo>
                  <a:cubicBezTo>
                    <a:pt x="793876" y="48163"/>
                    <a:pt x="804438" y="73662"/>
                    <a:pt x="804438" y="100251"/>
                  </a:cubicBezTo>
                  <a:lnTo>
                    <a:pt x="804438" y="100251"/>
                  </a:lnTo>
                  <a:cubicBezTo>
                    <a:pt x="804438" y="155617"/>
                    <a:pt x="759554" y="200501"/>
                    <a:pt x="704187" y="200501"/>
                  </a:cubicBezTo>
                  <a:lnTo>
                    <a:pt x="100251" y="200501"/>
                  </a:lnTo>
                  <a:cubicBezTo>
                    <a:pt x="44884" y="200501"/>
                    <a:pt x="0" y="155617"/>
                    <a:pt x="0" y="100251"/>
                  </a:cubicBezTo>
                  <a:lnTo>
                    <a:pt x="0" y="100251"/>
                  </a:lnTo>
                  <a:cubicBezTo>
                    <a:pt x="0" y="44884"/>
                    <a:pt x="44884" y="0"/>
                    <a:pt x="100251" y="0"/>
                  </a:cubicBezTo>
                  <a:close/>
                </a:path>
              </a:pathLst>
            </a:custGeom>
            <a:solidFill>
              <a:srgbClr val="AD001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04438" cy="2481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47826" y="6789673"/>
            <a:ext cx="3592349" cy="53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sz="31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VISIT US</a:t>
            </a:r>
          </a:p>
        </p:txBody>
      </p:sp>
      <p:sp>
        <p:nvSpPr>
          <p:cNvPr id="14" name="Freeform 14"/>
          <p:cNvSpPr/>
          <p:nvPr/>
        </p:nvSpPr>
        <p:spPr>
          <a:xfrm>
            <a:off x="3409363" y="8688897"/>
            <a:ext cx="759903" cy="759903"/>
          </a:xfrm>
          <a:custGeom>
            <a:avLst/>
            <a:gdLst/>
            <a:ahLst/>
            <a:cxnLst/>
            <a:rect l="l" t="t" r="r" b="b"/>
            <a:pathLst>
              <a:path w="759903" h="759903">
                <a:moveTo>
                  <a:pt x="0" y="0"/>
                </a:moveTo>
                <a:lnTo>
                  <a:pt x="759903" y="0"/>
                </a:lnTo>
                <a:lnTo>
                  <a:pt x="759903" y="759903"/>
                </a:lnTo>
                <a:lnTo>
                  <a:pt x="0" y="759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05697" y="8659101"/>
            <a:ext cx="762324" cy="762324"/>
          </a:xfrm>
          <a:custGeom>
            <a:avLst/>
            <a:gdLst/>
            <a:ahLst/>
            <a:cxnLst/>
            <a:rect l="l" t="t" r="r" b="b"/>
            <a:pathLst>
              <a:path w="762324" h="762324">
                <a:moveTo>
                  <a:pt x="0" y="0"/>
                </a:moveTo>
                <a:lnTo>
                  <a:pt x="762323" y="0"/>
                </a:lnTo>
                <a:lnTo>
                  <a:pt x="762323" y="762323"/>
                </a:lnTo>
                <a:lnTo>
                  <a:pt x="0" y="7623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268070" y="8716674"/>
            <a:ext cx="5610566" cy="57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41"/>
              </a:lnSpc>
              <a:spcBef>
                <a:spcPct val="0"/>
              </a:spcBef>
            </a:pPr>
            <a:r>
              <a:rPr lang="en-US" sz="3315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www.shafsoft.com/lbnhub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22475" y="8762274"/>
            <a:ext cx="3500346" cy="57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41"/>
              </a:lnSpc>
              <a:spcBef>
                <a:spcPct val="0"/>
              </a:spcBef>
            </a:pPr>
            <a:r>
              <a:rPr lang="en-US" sz="33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077 723 2911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92386" y="4722893"/>
            <a:ext cx="11557579" cy="57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41"/>
              </a:lnSpc>
              <a:spcBef>
                <a:spcPct val="0"/>
              </a:spcBef>
            </a:pPr>
            <a:r>
              <a:rPr lang="en-US" sz="33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LBN HUB – Where Businesses Grow Together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369</Words>
  <Application>Microsoft Macintosh PowerPoint</Application>
  <PresentationFormat>Custom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Glacial Indifference Bold</vt:lpstr>
      <vt:lpstr>Poppins Bold</vt:lpstr>
      <vt:lpstr>Roboto</vt:lpstr>
      <vt:lpstr>Poppins Italics</vt:lpstr>
      <vt:lpstr>Poppins</vt:lpstr>
      <vt:lpstr>Calibri</vt:lpstr>
      <vt:lpstr>Arial</vt:lpstr>
      <vt:lpstr>League Spartan</vt:lpstr>
      <vt:lpstr>Roboto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LBN HUB PRESENTATION 4</dc:title>
  <cp:lastModifiedBy>shafsofttv@gmail.com</cp:lastModifiedBy>
  <cp:revision>3</cp:revision>
  <dcterms:created xsi:type="dcterms:W3CDTF">2006-08-16T00:00:00Z</dcterms:created>
  <dcterms:modified xsi:type="dcterms:W3CDTF">2026-04-18T04:36:18Z</dcterms:modified>
  <dc:identifier>DAHGYLfDrM0</dc:identifier>
</cp:coreProperties>
</file>